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Alegreya Black" panose="020B0604020202020204" charset="0"/>
      <p:bold r:id="rId20"/>
      <p:boldItalic r:id="rId21"/>
    </p:embeddedFont>
    <p:embeddedFont>
      <p:font typeface="Alegreya ExtraBold" panose="020B0604020202020204" charset="0"/>
      <p:bold r:id="rId22"/>
      <p:boldItalic r:id="rId23"/>
    </p:embeddedFont>
    <p:embeddedFont>
      <p:font typeface="Montserrat" panose="00000500000000000000" pitchFamily="2" charset="0"/>
      <p:regular r:id="rId24"/>
      <p:bold r:id="rId25"/>
      <p:italic r:id="rId26"/>
      <p:boldItalic r:id="rId27"/>
    </p:embeddedFont>
    <p:embeddedFont>
      <p:font typeface="Raleway" pitchFamily="2" charset="0"/>
      <p:regular r:id="rId28"/>
      <p:bold r:id="rId29"/>
      <p:italic r:id="rId30"/>
      <p:boldItalic r:id="rId31"/>
    </p:embeddedFont>
    <p:embeddedFont>
      <p:font typeface="Source Sans Pro" panose="020B0503030403020204" pitchFamily="3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259" y="29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920cffef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920cffef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8c4a8d47e0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8c4a8d47e0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8c4a8d47e0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8c4a8d47e0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8c4a8d47e0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8c4a8d47e0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c4a8d47e0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8c4a8d47e0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8c4a8d47e0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8c4a8d47e0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8c4a8d47e0_0_2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8c4a8d47e0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4dc3d3829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4dc3d3829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8c4a8d47e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8c4a8d4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8c4a8d47e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8c4a8d47e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c4a8d47e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8c4a8d47e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28194036b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28194036b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c4a8d47e0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c4a8d47e0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28194036b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28194036b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c4a8d47e0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c4a8d47e0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f23d9c8490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f23d9c849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100"/>
              <a:buFont typeface="Montserrat"/>
              <a:buNone/>
              <a:defRPr sz="4100">
                <a:latin typeface="Montserrat"/>
                <a:ea typeface="Montserrat"/>
                <a:cs typeface="Montserrat"/>
                <a:sym typeface="Montserrat"/>
              </a:defRPr>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Font typeface="Calibri"/>
              <a:buNone/>
              <a:defRPr sz="2400">
                <a:latin typeface="Calibri"/>
                <a:ea typeface="Calibri"/>
                <a:cs typeface="Calibri"/>
                <a:sym typeface="Calibri"/>
              </a:defRPr>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2735963" y="4296813"/>
            <a:ext cx="3895725" cy="6000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3" name="Google Shape;53;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4" name="Google Shape;54;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Font typeface="Montserrat"/>
              <a:buNone/>
              <a:defRPr>
                <a:latin typeface="Montserrat"/>
                <a:ea typeface="Montserrat"/>
                <a:cs typeface="Montserrat"/>
                <a:sym typeface="Montserrat"/>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81000">
              <a:spcBef>
                <a:spcPts val="0"/>
              </a:spcBef>
              <a:spcAft>
                <a:spcPts val="0"/>
              </a:spcAft>
              <a:buClr>
                <a:srgbClr val="434343"/>
              </a:buClr>
              <a:buSzPts val="2400"/>
              <a:buFont typeface="Calibri"/>
              <a:buChar char="●"/>
              <a:defRPr sz="2400">
                <a:solidFill>
                  <a:srgbClr val="434343"/>
                </a:solidFill>
                <a:latin typeface="Calibri"/>
                <a:ea typeface="Calibri"/>
                <a:cs typeface="Calibri"/>
                <a:sym typeface="Calibri"/>
              </a:defRPr>
            </a:lvl1pPr>
            <a:lvl2pPr marL="914400" lvl="1" indent="-342900">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2pPr>
            <a:lvl3pPr marL="1371600" lvl="2" indent="-317500">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spcBef>
                <a:spcPts val="0"/>
              </a:spcBef>
              <a:spcAft>
                <a:spcPts val="0"/>
              </a:spcAft>
              <a:buSzPts val="1400"/>
              <a:buFont typeface="Calibri"/>
              <a:buChar char="●"/>
              <a:defRPr>
                <a:latin typeface="Calibri"/>
                <a:ea typeface="Calibri"/>
                <a:cs typeface="Calibri"/>
                <a:sym typeface="Calibri"/>
              </a:defRPr>
            </a:lvl4pPr>
            <a:lvl5pPr marL="2286000" lvl="4" indent="-317500">
              <a:spcBef>
                <a:spcPts val="0"/>
              </a:spcBef>
              <a:spcAft>
                <a:spcPts val="0"/>
              </a:spcAft>
              <a:buSzPts val="1400"/>
              <a:buFont typeface="Calibri"/>
              <a:buChar char="○"/>
              <a:defRPr>
                <a:latin typeface="Calibri"/>
                <a:ea typeface="Calibri"/>
                <a:cs typeface="Calibri"/>
                <a:sym typeface="Calibri"/>
              </a:defRPr>
            </a:lvl5pPr>
            <a:lvl6pPr marL="2743200" lvl="5" indent="-317500">
              <a:spcBef>
                <a:spcPts val="0"/>
              </a:spcBef>
              <a:spcAft>
                <a:spcPts val="0"/>
              </a:spcAft>
              <a:buSzPts val="1400"/>
              <a:buFont typeface="Calibri"/>
              <a:buChar char="■"/>
              <a:defRPr>
                <a:latin typeface="Calibri"/>
                <a:ea typeface="Calibri"/>
                <a:cs typeface="Calibri"/>
                <a:sym typeface="Calibri"/>
              </a:defRPr>
            </a:lvl6pPr>
            <a:lvl7pPr marL="3200400" lvl="6" indent="-317500">
              <a:spcBef>
                <a:spcPts val="0"/>
              </a:spcBef>
              <a:spcAft>
                <a:spcPts val="0"/>
              </a:spcAft>
              <a:buSzPts val="1400"/>
              <a:buFont typeface="Calibri"/>
              <a:buChar char="●"/>
              <a:defRPr>
                <a:latin typeface="Calibri"/>
                <a:ea typeface="Calibri"/>
                <a:cs typeface="Calibri"/>
                <a:sym typeface="Calibri"/>
              </a:defRPr>
            </a:lvl7pPr>
            <a:lvl8pPr marL="3657600" lvl="7" indent="-317500">
              <a:spcBef>
                <a:spcPts val="0"/>
              </a:spcBef>
              <a:spcAft>
                <a:spcPts val="0"/>
              </a:spcAft>
              <a:buSzPts val="1400"/>
              <a:buFont typeface="Calibri"/>
              <a:buChar char="○"/>
              <a:defRPr>
                <a:latin typeface="Calibri"/>
                <a:ea typeface="Calibri"/>
                <a:cs typeface="Calibri"/>
                <a:sym typeface="Calibri"/>
              </a:defRPr>
            </a:lvl8pPr>
            <a:lvl9pPr marL="4114800" lvl="8" indent="-317500">
              <a:spcBef>
                <a:spcPts val="0"/>
              </a:spcBef>
              <a:spcAft>
                <a:spcPts val="0"/>
              </a:spcAft>
              <a:buSzPts val="1400"/>
              <a:buFont typeface="Calibri"/>
              <a:buChar char="■"/>
              <a:defRPr>
                <a:latin typeface="Calibri"/>
                <a:ea typeface="Calibri"/>
                <a:cs typeface="Calibri"/>
                <a:sym typeface="Calibri"/>
              </a:defRPr>
            </a:lvl9pPr>
          </a:lstStyle>
          <a:p>
            <a:endParaRPr/>
          </a:p>
        </p:txBody>
      </p:sp>
      <p:sp>
        <p:nvSpPr>
          <p:cNvPr id="22" name="Google Shape;22;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3" name="Google Shape;23;p4"/>
          <p:cNvPicPr preferRelativeResize="0"/>
          <p:nvPr/>
        </p:nvPicPr>
        <p:blipFill>
          <a:blip r:embed="rId2">
            <a:alphaModFix/>
          </a:blip>
          <a:stretch>
            <a:fillRect/>
          </a:stretch>
        </p:blipFill>
        <p:spPr>
          <a:xfrm>
            <a:off x="6835869" y="4737994"/>
            <a:ext cx="1915808" cy="295100"/>
          </a:xfrm>
          <a:prstGeom prst="rect">
            <a:avLst/>
          </a:prstGeom>
          <a:noFill/>
          <a:ln>
            <a:noFill/>
          </a:ln>
        </p:spPr>
      </p:pic>
      <p:pic>
        <p:nvPicPr>
          <p:cNvPr id="24" name="Google Shape;24;p4"/>
          <p:cNvPicPr preferRelativeResize="0"/>
          <p:nvPr/>
        </p:nvPicPr>
        <p:blipFill>
          <a:blip r:embed="rId3">
            <a:alphaModFix/>
          </a:blip>
          <a:stretch>
            <a:fillRect/>
          </a:stretch>
        </p:blipFill>
        <p:spPr>
          <a:xfrm>
            <a:off x="104349" y="4661566"/>
            <a:ext cx="548700" cy="43543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9" name="Google Shape;39;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 name="Google Shape;42;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4" name="Google Shape;44;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9" name="Google Shape;49;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2103300" y="264475"/>
            <a:ext cx="6566400" cy="16335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CodeAIR Unit 1 Remix </a:t>
            </a:r>
            <a:endParaRPr/>
          </a:p>
        </p:txBody>
      </p:sp>
      <p:sp>
        <p:nvSpPr>
          <p:cNvPr id="62" name="Google Shape;62;p13"/>
          <p:cNvSpPr txBox="1">
            <a:spLocks noGrp="1"/>
          </p:cNvSpPr>
          <p:nvPr>
            <p:ph type="subTitle" idx="1"/>
          </p:nvPr>
        </p:nvSpPr>
        <p:spPr>
          <a:xfrm>
            <a:off x="2103450" y="1865125"/>
            <a:ext cx="6566400" cy="73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Create your own project based on Missions 2 and 3</a:t>
            </a:r>
            <a:endParaRPr/>
          </a:p>
        </p:txBody>
      </p:sp>
      <p:pic>
        <p:nvPicPr>
          <p:cNvPr id="63" name="Google Shape;63;p13"/>
          <p:cNvPicPr preferRelativeResize="0"/>
          <p:nvPr/>
        </p:nvPicPr>
        <p:blipFill>
          <a:blip r:embed="rId3">
            <a:alphaModFix/>
          </a:blip>
          <a:stretch>
            <a:fillRect/>
          </a:stretch>
        </p:blipFill>
        <p:spPr>
          <a:xfrm>
            <a:off x="-12" y="1069750"/>
            <a:ext cx="2063424" cy="152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34" name="Google Shape;134;p22"/>
          <p:cNvSpPr txBox="1"/>
          <p:nvPr/>
        </p:nvSpPr>
        <p:spPr>
          <a:xfrm>
            <a:off x="517200" y="1058975"/>
            <a:ext cx="79596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the suggestions –or–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creativity to come up with your own idea for a project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Decide with your partner what project you will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Planning Guide for </a:t>
            </a:r>
            <a:r>
              <a:rPr lang="en" sz="2091" b="1">
                <a:solidFill>
                  <a:srgbClr val="0000FF"/>
                </a:solidFill>
                <a:latin typeface="Calibri"/>
                <a:ea typeface="Calibri"/>
                <a:cs typeface="Calibri"/>
                <a:sym typeface="Calibri"/>
              </a:rPr>
              <a:t>Step #2</a:t>
            </a:r>
            <a:endParaRPr sz="2091" b="1">
              <a:solidFill>
                <a:srgbClr val="0000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body" idx="1"/>
          </p:nvPr>
        </p:nvSpPr>
        <p:spPr>
          <a:xfrm>
            <a:off x="320250" y="420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CC0000"/>
                </a:solidFill>
                <a:latin typeface="Alegreya Black"/>
                <a:ea typeface="Alegreya Black"/>
                <a:cs typeface="Alegreya Black"/>
                <a:sym typeface="Alegreya Black"/>
              </a:rPr>
              <a:t>Step #3</a:t>
            </a:r>
            <a:endParaRPr sz="6200">
              <a:solidFill>
                <a:srgbClr val="CC0000"/>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0" name="Google Shape;140;p23"/>
          <p:cNvSpPr txBox="1"/>
          <p:nvPr/>
        </p:nvSpPr>
        <p:spPr>
          <a:xfrm>
            <a:off x="453800" y="1027050"/>
            <a:ext cx="7809300" cy="395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CC0000"/>
                </a:solidFill>
                <a:latin typeface="Calibri"/>
                <a:ea typeface="Calibri"/>
                <a:cs typeface="Calibri"/>
                <a:sym typeface="Calibri"/>
              </a:rPr>
              <a:t>Make a plan</a:t>
            </a:r>
            <a:endParaRPr sz="2400" b="1">
              <a:solidFill>
                <a:srgbClr val="CC0000"/>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variables will you need? What will you use them for?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constants will you need? What will you use them for?</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How will you control the blue LEDs?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How will you control the pixel LEDs?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How will you incorporate sounds?</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Fill out the information in the Planning Guide for </a:t>
            </a:r>
            <a:r>
              <a:rPr lang="en" sz="2091" b="1">
                <a:solidFill>
                  <a:srgbClr val="FF0000"/>
                </a:solidFill>
                <a:latin typeface="Calibri"/>
                <a:ea typeface="Calibri"/>
                <a:cs typeface="Calibri"/>
                <a:sym typeface="Calibri"/>
              </a:rPr>
              <a:t>Step #3</a:t>
            </a:r>
            <a:endParaRPr sz="2091" b="1">
              <a:solidFill>
                <a:srgbClr val="FF0000"/>
              </a:solidFill>
              <a:latin typeface="Calibri"/>
              <a:ea typeface="Calibri"/>
              <a:cs typeface="Calibri"/>
              <a:sym typeface="Calibri"/>
            </a:endParaRPr>
          </a:p>
          <a:p>
            <a:pPr marL="914400" lvl="1" indent="-355085" algn="l" rtl="0">
              <a:lnSpc>
                <a:spcPct val="115000"/>
              </a:lnSpc>
              <a:spcBef>
                <a:spcPts val="0"/>
              </a:spcBef>
              <a:spcAft>
                <a:spcPts val="0"/>
              </a:spcAft>
              <a:buClr>
                <a:schemeClr val="accent1"/>
              </a:buClr>
              <a:buSzPts val="1992"/>
              <a:buFont typeface="Calibri"/>
              <a:buChar char="○"/>
            </a:pPr>
            <a:r>
              <a:rPr lang="en" sz="1991">
                <a:solidFill>
                  <a:schemeClr val="accent1"/>
                </a:solidFill>
                <a:latin typeface="Calibri"/>
                <a:ea typeface="Calibri"/>
                <a:cs typeface="Calibri"/>
                <a:sym typeface="Calibri"/>
              </a:rPr>
              <a:t>Add to the Planning Guide with more information, as needed</a:t>
            </a:r>
            <a:endParaRPr sz="1991">
              <a:solidFill>
                <a:schemeClr val="accent1"/>
              </a:solidFill>
              <a:latin typeface="Calibri"/>
              <a:ea typeface="Calibri"/>
              <a:cs typeface="Calibri"/>
              <a:sym typeface="Calibri"/>
            </a:endParaRPr>
          </a:p>
          <a:p>
            <a:pPr marL="45720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body" idx="1"/>
          </p:nvPr>
        </p:nvSpPr>
        <p:spPr>
          <a:xfrm>
            <a:off x="328775" y="5915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46" name="Google Shape;146;p24"/>
          <p:cNvSpPr txBox="1"/>
          <p:nvPr/>
        </p:nvSpPr>
        <p:spPr>
          <a:xfrm>
            <a:off x="807850" y="1155350"/>
            <a:ext cx="7745700" cy="34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Code your project</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b="1">
                <a:solidFill>
                  <a:srgbClr val="4EB748"/>
                </a:solidFill>
                <a:latin typeface="Calibri"/>
                <a:ea typeface="Calibri"/>
                <a:cs typeface="Calibri"/>
                <a:sym typeface="Calibri"/>
              </a:rPr>
              <a:t>IMPORTANT:</a:t>
            </a:r>
            <a:r>
              <a:rPr lang="en" sz="2091">
                <a:solidFill>
                  <a:srgbClr val="434343"/>
                </a:solidFill>
                <a:latin typeface="Calibri"/>
                <a:ea typeface="Calibri"/>
                <a:cs typeface="Calibri"/>
                <a:sym typeface="Calibri"/>
              </a:rPr>
              <a:t> In CodeSpace, go to the sandbox</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Start with a new file and give it a descriptive name (</a:t>
            </a:r>
            <a:r>
              <a:rPr lang="en" sz="2091" b="1">
                <a:solidFill>
                  <a:srgbClr val="434343"/>
                </a:solidFill>
                <a:latin typeface="Calibri"/>
                <a:ea typeface="Calibri"/>
                <a:cs typeface="Calibri"/>
                <a:sym typeface="Calibri"/>
              </a:rPr>
              <a:t>Remix1</a:t>
            </a:r>
            <a:r>
              <a:rPr lang="en" sz="2091">
                <a:solidFill>
                  <a:srgbClr val="434343"/>
                </a:solidFill>
                <a:latin typeface="Calibri"/>
                <a:ea typeface="Calibri"/>
                <a:cs typeface="Calibri"/>
                <a:sym typeface="Calibri"/>
              </a:rPr>
              <a:t>)</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leave any program open and use it as a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Import your modules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Define your variables and constants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Write your code, testing frequently</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47" name="Google Shape;147;p24"/>
          <p:cNvPicPr preferRelativeResize="0"/>
          <p:nvPr/>
        </p:nvPicPr>
        <p:blipFill>
          <a:blip r:embed="rId3">
            <a:alphaModFix/>
          </a:blip>
          <a:stretch>
            <a:fillRect/>
          </a:stretch>
        </p:blipFill>
        <p:spPr>
          <a:xfrm>
            <a:off x="6440750" y="1749650"/>
            <a:ext cx="476250" cy="400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body" idx="1"/>
          </p:nvPr>
        </p:nvSpPr>
        <p:spPr>
          <a:xfrm>
            <a:off x="328775" y="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38761D"/>
                </a:solidFill>
                <a:latin typeface="Alegreya Black"/>
                <a:ea typeface="Alegreya Black"/>
                <a:cs typeface="Alegreya Black"/>
                <a:sym typeface="Alegreya Black"/>
              </a:rPr>
              <a:t>Step #4</a:t>
            </a:r>
            <a:endParaRPr sz="6200">
              <a:solidFill>
                <a:srgbClr val="38761D"/>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3" name="Google Shape;153;p25"/>
          <p:cNvSpPr txBox="1"/>
          <p:nvPr/>
        </p:nvSpPr>
        <p:spPr>
          <a:xfrm>
            <a:off x="402525" y="1122275"/>
            <a:ext cx="82707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38761D"/>
                </a:solidFill>
                <a:latin typeface="Calibri"/>
                <a:ea typeface="Calibri"/>
                <a:cs typeface="Calibri"/>
                <a:sym typeface="Calibri"/>
              </a:rPr>
              <a:t>Stop and test frequently!</a:t>
            </a:r>
            <a:endParaRPr sz="2400" b="1">
              <a:solidFill>
                <a:srgbClr val="38761D"/>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Don’t try to write all the code at one time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Think about the steps:</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Just get one thing to work, then move on</a:t>
            </a:r>
            <a:endParaRPr sz="2091">
              <a:solidFill>
                <a:srgbClr val="434343"/>
              </a:solidFill>
              <a:latin typeface="Calibri"/>
              <a:ea typeface="Calibri"/>
              <a:cs typeface="Calibri"/>
              <a:sym typeface="Calibri"/>
            </a:endParaRPr>
          </a:p>
          <a:p>
            <a:pPr marL="914400" lvl="1"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Step by step!</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Mistakes happen, so find them early</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Type just a few lines of code and then run the program</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If there is an error, fix it before continuing</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Use your other programs and classmates for help</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body" idx="1"/>
          </p:nvPr>
        </p:nvSpPr>
        <p:spPr>
          <a:xfrm>
            <a:off x="294625" y="1018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59" name="Google Shape;159;p26"/>
          <p:cNvSpPr txBox="1"/>
          <p:nvPr/>
        </p:nvSpPr>
        <p:spPr>
          <a:xfrm>
            <a:off x="385450" y="1241875"/>
            <a:ext cx="8108400" cy="362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Documentation!</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Make sure your code is readable by adding blank lines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Add comments to sections of your code that explain what they do</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body" idx="1"/>
          </p:nvPr>
        </p:nvSpPr>
        <p:spPr>
          <a:xfrm>
            <a:off x="303150" y="178775"/>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9900FF"/>
                </a:solidFill>
                <a:latin typeface="Alegreya Black"/>
                <a:ea typeface="Alegreya Black"/>
                <a:cs typeface="Alegreya Black"/>
                <a:sym typeface="Alegreya Black"/>
              </a:rPr>
              <a:t>Step #5</a:t>
            </a:r>
            <a:endParaRPr sz="6200">
              <a:solidFill>
                <a:srgbClr val="99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65" name="Google Shape;165;p27"/>
          <p:cNvSpPr txBox="1"/>
          <p:nvPr/>
        </p:nvSpPr>
        <p:spPr>
          <a:xfrm>
            <a:off x="402525" y="1180975"/>
            <a:ext cx="8685000" cy="3451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9900FF"/>
                </a:solidFill>
                <a:latin typeface="Calibri"/>
                <a:ea typeface="Calibri"/>
                <a:cs typeface="Calibri"/>
                <a:sym typeface="Calibri"/>
              </a:rPr>
              <a:t>Get feedback</a:t>
            </a:r>
            <a:endParaRPr sz="2400" b="1">
              <a:solidFill>
                <a:srgbClr val="9900FF"/>
              </a:solidFill>
              <a:latin typeface="Calibri"/>
              <a:ea typeface="Calibri"/>
              <a:cs typeface="Calibri"/>
              <a:sym typeface="Calibri"/>
            </a:endParaRPr>
          </a:p>
          <a:p>
            <a:pPr marL="457200" lvl="0" indent="-361435" algn="l" rtl="0">
              <a:lnSpc>
                <a:spcPct val="115000"/>
              </a:lnSpc>
              <a:spcBef>
                <a:spcPts val="120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Show your code to other students.</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What do they think? Have them fill out the feedback form on your Planning Guide.</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The Planning Guide has space for two people to give feedback. The feedback can come from two peers or one peer and yourself.</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0"/>
              </a:spcAft>
              <a:buNone/>
            </a:pPr>
            <a:r>
              <a:rPr lang="en" sz="2091" b="1">
                <a:solidFill>
                  <a:srgbClr val="9900FF"/>
                </a:solidFill>
                <a:latin typeface="Calibri"/>
                <a:ea typeface="Calibri"/>
                <a:cs typeface="Calibri"/>
                <a:sym typeface="Calibri"/>
              </a:rPr>
              <a:t>Use the peer reviews to modify your code and make your project even better</a:t>
            </a:r>
            <a:endParaRPr sz="2091" b="1">
              <a:solidFill>
                <a:srgbClr val="9900FF"/>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8"/>
          <p:cNvPicPr preferRelativeResize="0"/>
          <p:nvPr/>
        </p:nvPicPr>
        <p:blipFill rotWithShape="1">
          <a:blip r:embed="rId3">
            <a:alphaModFix/>
          </a:blip>
          <a:srcRect b="10849"/>
          <a:stretch/>
        </p:blipFill>
        <p:spPr>
          <a:xfrm>
            <a:off x="4389075" y="1935150"/>
            <a:ext cx="4637626" cy="2755224"/>
          </a:xfrm>
          <a:prstGeom prst="rect">
            <a:avLst/>
          </a:prstGeom>
          <a:noFill/>
          <a:ln>
            <a:noFill/>
          </a:ln>
        </p:spPr>
      </p:pic>
      <p:pic>
        <p:nvPicPr>
          <p:cNvPr id="171" name="Google Shape;171;p28"/>
          <p:cNvPicPr preferRelativeResize="0"/>
          <p:nvPr/>
        </p:nvPicPr>
        <p:blipFill rotWithShape="1">
          <a:blip r:embed="rId3">
            <a:alphaModFix/>
          </a:blip>
          <a:srcRect b="9665"/>
          <a:stretch/>
        </p:blipFill>
        <p:spPr>
          <a:xfrm>
            <a:off x="4257700" y="226025"/>
            <a:ext cx="4637626" cy="2791924"/>
          </a:xfrm>
          <a:prstGeom prst="rect">
            <a:avLst/>
          </a:prstGeom>
          <a:noFill/>
          <a:ln>
            <a:noFill/>
          </a:ln>
        </p:spPr>
      </p:pic>
      <p:sp>
        <p:nvSpPr>
          <p:cNvPr id="172" name="Google Shape;172;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And now you have your own remix!</a:t>
            </a:r>
            <a:endParaRPr/>
          </a:p>
        </p:txBody>
      </p:sp>
      <p:sp>
        <p:nvSpPr>
          <p:cNvPr id="173" name="Google Shape;173;p28"/>
          <p:cNvSpPr txBox="1">
            <a:spLocks noGrp="1"/>
          </p:cNvSpPr>
          <p:nvPr>
            <p:ph type="body" idx="1"/>
          </p:nvPr>
        </p:nvSpPr>
        <p:spPr>
          <a:xfrm>
            <a:off x="311700" y="1000075"/>
            <a:ext cx="4260300" cy="3690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sz="3000">
                <a:solidFill>
                  <a:srgbClr val="FF00FF"/>
                </a:solidFill>
                <a:latin typeface="Alegreya ExtraBold"/>
                <a:ea typeface="Alegreya ExtraBold"/>
                <a:cs typeface="Alegreya ExtraBold"/>
                <a:sym typeface="Alegreya ExtraBold"/>
              </a:rPr>
              <a:t>Congratulations!</a:t>
            </a:r>
            <a:endParaRPr sz="3000">
              <a:solidFill>
                <a:srgbClr val="FF00FF"/>
              </a:solidFill>
              <a:latin typeface="Alegreya ExtraBold"/>
              <a:ea typeface="Alegreya ExtraBold"/>
              <a:cs typeface="Alegreya ExtraBold"/>
              <a:sym typeface="Alegreya ExtraBold"/>
            </a:endParaRPr>
          </a:p>
          <a:p>
            <a:pPr marL="0" lvl="0" indent="0" algn="l" rtl="0">
              <a:spcBef>
                <a:spcPts val="1200"/>
              </a:spcBef>
              <a:spcAft>
                <a:spcPts val="0"/>
              </a:spcAft>
              <a:buNone/>
            </a:pPr>
            <a:r>
              <a:rPr lang="en"/>
              <a:t>By completing this remix you have:</a:t>
            </a:r>
            <a:endParaRPr/>
          </a:p>
          <a:p>
            <a:pPr marL="457200" lvl="0" indent="-369570" algn="l" rtl="0">
              <a:spcBef>
                <a:spcPts val="1200"/>
              </a:spcBef>
              <a:spcAft>
                <a:spcPts val="0"/>
              </a:spcAft>
              <a:buSzPct val="100000"/>
              <a:buChar char="●"/>
            </a:pPr>
            <a:r>
              <a:rPr lang="en"/>
              <a:t>learned more about programming</a:t>
            </a:r>
            <a:endParaRPr/>
          </a:p>
          <a:p>
            <a:pPr marL="457200" lvl="0" indent="-369570" algn="l" rtl="0">
              <a:spcBef>
                <a:spcPts val="0"/>
              </a:spcBef>
              <a:spcAft>
                <a:spcPts val="0"/>
              </a:spcAft>
              <a:buSzPct val="100000"/>
              <a:buChar char="●"/>
            </a:pPr>
            <a:r>
              <a:rPr lang="en"/>
              <a:t>practiced the skills and concepts from the missions</a:t>
            </a:r>
            <a:endParaRPr/>
          </a:p>
          <a:p>
            <a:pPr marL="457200" lvl="0" indent="-369570" algn="l" rtl="0">
              <a:spcBef>
                <a:spcPts val="0"/>
              </a:spcBef>
              <a:spcAft>
                <a:spcPts val="0"/>
              </a:spcAft>
              <a:buSzPct val="100000"/>
              <a:buChar char="●"/>
            </a:pPr>
            <a:r>
              <a:rPr lang="en"/>
              <a:t>been thinking! And problem solving and much more!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33587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Reflection</a:t>
            </a:r>
            <a:endParaRPr/>
          </a:p>
        </p:txBody>
      </p:sp>
      <p:sp>
        <p:nvSpPr>
          <p:cNvPr id="179" name="Google Shape;179;p29"/>
          <p:cNvSpPr txBox="1">
            <a:spLocks noGrp="1"/>
          </p:cNvSpPr>
          <p:nvPr>
            <p:ph type="body" idx="1"/>
          </p:nvPr>
        </p:nvSpPr>
        <p:spPr>
          <a:xfrm>
            <a:off x="311700" y="869975"/>
            <a:ext cx="5384400" cy="38976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a:t>Wow! Great job!</a:t>
            </a:r>
            <a:endParaRPr/>
          </a:p>
          <a:p>
            <a:pPr marL="457200" lvl="0" indent="-381000" algn="l" rtl="0">
              <a:spcBef>
                <a:spcPts val="0"/>
              </a:spcBef>
              <a:spcAft>
                <a:spcPts val="0"/>
              </a:spcAft>
              <a:buSzPts val="2400"/>
              <a:buChar char="●"/>
            </a:pPr>
            <a:r>
              <a:rPr lang="en"/>
              <a:t>Share your project with your friends!</a:t>
            </a:r>
            <a:endParaRPr/>
          </a:p>
          <a:p>
            <a:pPr marL="457200" lvl="0" indent="-381000" algn="l" rtl="0">
              <a:spcBef>
                <a:spcPts val="0"/>
              </a:spcBef>
              <a:spcAft>
                <a:spcPts val="0"/>
              </a:spcAft>
              <a:buSzPts val="2400"/>
              <a:buChar char="●"/>
            </a:pPr>
            <a:r>
              <a:rPr lang="en"/>
              <a:t>Run projects from other students</a:t>
            </a:r>
            <a:endParaRPr/>
          </a:p>
          <a:p>
            <a:pPr marL="457200" lvl="0" indent="-381000" algn="l" rtl="0">
              <a:spcBef>
                <a:spcPts val="0"/>
              </a:spcBef>
              <a:spcAft>
                <a:spcPts val="0"/>
              </a:spcAft>
              <a:buSzPts val="2400"/>
              <a:buChar char="●"/>
            </a:pPr>
            <a:r>
              <a:rPr lang="en"/>
              <a:t>Complete the Reflection in the Planning Guide</a:t>
            </a:r>
            <a:endParaRPr/>
          </a:p>
          <a:p>
            <a:pPr marL="0" lvl="0" indent="0" algn="l" rtl="0">
              <a:spcBef>
                <a:spcPts val="1200"/>
              </a:spcBef>
              <a:spcAft>
                <a:spcPts val="1200"/>
              </a:spcAft>
              <a:buNone/>
            </a:pPr>
            <a:endParaRPr/>
          </a:p>
        </p:txBody>
      </p:sp>
      <p:pic>
        <p:nvPicPr>
          <p:cNvPr id="180" name="Google Shape;180;p29"/>
          <p:cNvPicPr preferRelativeResize="0"/>
          <p:nvPr/>
        </p:nvPicPr>
        <p:blipFill>
          <a:blip r:embed="rId3">
            <a:alphaModFix/>
          </a:blip>
          <a:stretch>
            <a:fillRect/>
          </a:stretch>
        </p:blipFill>
        <p:spPr>
          <a:xfrm>
            <a:off x="6043450" y="443275"/>
            <a:ext cx="2158912" cy="387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445025"/>
            <a:ext cx="5202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for a project remix!</a:t>
            </a:r>
            <a:endParaRPr/>
          </a:p>
        </p:txBody>
      </p:sp>
      <p:sp>
        <p:nvSpPr>
          <p:cNvPr id="69" name="Google Shape;69;p14"/>
          <p:cNvSpPr txBox="1">
            <a:spLocks noGrp="1"/>
          </p:cNvSpPr>
          <p:nvPr>
            <p:ph type="body" idx="1"/>
          </p:nvPr>
        </p:nvSpPr>
        <p:spPr>
          <a:xfrm>
            <a:off x="311700" y="1152475"/>
            <a:ext cx="4444800" cy="37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remix can be:</a:t>
            </a:r>
            <a:endParaRPr/>
          </a:p>
          <a:p>
            <a:pPr marL="457200" lvl="0" indent="-381000" algn="l" rtl="0">
              <a:spcBef>
                <a:spcPts val="1200"/>
              </a:spcBef>
              <a:spcAft>
                <a:spcPts val="0"/>
              </a:spcAft>
              <a:buSzPts val="2400"/>
              <a:buChar char="●"/>
            </a:pPr>
            <a:r>
              <a:rPr lang="en"/>
              <a:t>A new program created by adding new code to a program you already created</a:t>
            </a:r>
            <a:endParaRPr/>
          </a:p>
          <a:p>
            <a:pPr marL="457200" lvl="0" indent="-381000" algn="l" rtl="0">
              <a:spcBef>
                <a:spcPts val="0"/>
              </a:spcBef>
              <a:spcAft>
                <a:spcPts val="0"/>
              </a:spcAft>
              <a:buSzPts val="2400"/>
              <a:buChar char="●"/>
            </a:pPr>
            <a:r>
              <a:rPr lang="en"/>
              <a:t>You can combine parts of two or more programs in a remix</a:t>
            </a:r>
            <a:endParaRPr/>
          </a:p>
          <a:p>
            <a:pPr marL="457200" lvl="0" indent="-381000" algn="l" rtl="0">
              <a:spcBef>
                <a:spcPts val="0"/>
              </a:spcBef>
              <a:spcAft>
                <a:spcPts val="0"/>
              </a:spcAft>
              <a:buSzPts val="2400"/>
              <a:buChar char="●"/>
            </a:pPr>
            <a:r>
              <a:rPr lang="en"/>
              <a:t>Use a similar idea in a different way</a:t>
            </a:r>
            <a:endParaRPr/>
          </a:p>
        </p:txBody>
      </p:sp>
      <p:pic>
        <p:nvPicPr>
          <p:cNvPr id="70" name="Google Shape;70;p14"/>
          <p:cNvPicPr preferRelativeResize="0"/>
          <p:nvPr/>
        </p:nvPicPr>
        <p:blipFill>
          <a:blip r:embed="rId3">
            <a:alphaModFix/>
          </a:blip>
          <a:stretch>
            <a:fillRect/>
          </a:stretch>
        </p:blipFill>
        <p:spPr>
          <a:xfrm>
            <a:off x="4963725" y="1210725"/>
            <a:ext cx="3830400" cy="2553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11700" y="445025"/>
            <a:ext cx="44448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Project Remix</a:t>
            </a:r>
            <a:endParaRPr/>
          </a:p>
        </p:txBody>
      </p:sp>
      <p:sp>
        <p:nvSpPr>
          <p:cNvPr id="76" name="Google Shape;76;p15"/>
          <p:cNvSpPr txBox="1">
            <a:spLocks noGrp="1"/>
          </p:cNvSpPr>
          <p:nvPr>
            <p:ph type="body" idx="1"/>
          </p:nvPr>
        </p:nvSpPr>
        <p:spPr>
          <a:xfrm>
            <a:off x="311700" y="1000075"/>
            <a:ext cx="4444800" cy="3774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a remix will let you:</a:t>
            </a:r>
            <a:endParaRPr/>
          </a:p>
          <a:p>
            <a:pPr marL="457200" lvl="0" indent="-361435" algn="l" rtl="0">
              <a:spcBef>
                <a:spcPts val="1200"/>
              </a:spcBef>
              <a:spcAft>
                <a:spcPts val="0"/>
              </a:spcAft>
              <a:buSzPts val="2092"/>
              <a:buChar char="●"/>
            </a:pPr>
            <a:r>
              <a:rPr lang="en" sz="2091"/>
              <a:t>Improve your skills and practice the concepts from the mission</a:t>
            </a:r>
            <a:endParaRPr sz="2091"/>
          </a:p>
          <a:p>
            <a:pPr marL="457200" lvl="0" indent="-361435" algn="l" rtl="0">
              <a:spcBef>
                <a:spcPts val="0"/>
              </a:spcBef>
              <a:spcAft>
                <a:spcPts val="0"/>
              </a:spcAft>
              <a:buSzPts val="2092"/>
              <a:buChar char="●"/>
            </a:pPr>
            <a:r>
              <a:rPr lang="en" sz="2091"/>
              <a:t>Be creative</a:t>
            </a:r>
            <a:endParaRPr sz="2091"/>
          </a:p>
          <a:p>
            <a:pPr marL="457200" lvl="0" indent="-361435" algn="l" rtl="0">
              <a:spcBef>
                <a:spcPts val="0"/>
              </a:spcBef>
              <a:spcAft>
                <a:spcPts val="0"/>
              </a:spcAft>
              <a:buSzPts val="2092"/>
              <a:buChar char="●"/>
            </a:pPr>
            <a:r>
              <a:rPr lang="en" sz="2091"/>
              <a:t>Remember code from earlier programs and missions</a:t>
            </a:r>
            <a:endParaRPr sz="2091"/>
          </a:p>
          <a:p>
            <a:pPr marL="457200" lvl="0" indent="-361435" algn="l" rtl="0">
              <a:spcBef>
                <a:spcPts val="0"/>
              </a:spcBef>
              <a:spcAft>
                <a:spcPts val="0"/>
              </a:spcAft>
              <a:buSzPts val="2092"/>
              <a:buChar char="●"/>
            </a:pPr>
            <a:r>
              <a:rPr lang="en" sz="2091"/>
              <a:t>Work with other students</a:t>
            </a:r>
            <a:endParaRPr sz="2091"/>
          </a:p>
          <a:p>
            <a:pPr marL="457200" lvl="0" indent="-361435" algn="l" rtl="0">
              <a:spcBef>
                <a:spcPts val="0"/>
              </a:spcBef>
              <a:spcAft>
                <a:spcPts val="0"/>
              </a:spcAft>
              <a:buSzPts val="2092"/>
              <a:buChar char="●"/>
            </a:pPr>
            <a:r>
              <a:rPr lang="en" sz="2091"/>
              <a:t>Design an original program and write the code all on your own</a:t>
            </a:r>
            <a:endParaRPr sz="2091"/>
          </a:p>
        </p:txBody>
      </p:sp>
      <p:pic>
        <p:nvPicPr>
          <p:cNvPr id="77" name="Google Shape;77;p15"/>
          <p:cNvPicPr preferRelativeResize="0"/>
          <p:nvPr/>
        </p:nvPicPr>
        <p:blipFill>
          <a:blip r:embed="rId3">
            <a:alphaModFix/>
          </a:blip>
          <a:stretch>
            <a:fillRect/>
          </a:stretch>
        </p:blipFill>
        <p:spPr>
          <a:xfrm>
            <a:off x="4638575" y="445025"/>
            <a:ext cx="3912976" cy="2900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body" idx="1"/>
          </p:nvPr>
        </p:nvSpPr>
        <p:spPr>
          <a:xfrm>
            <a:off x="426100" y="12647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83" name="Google Shape;83;p16"/>
          <p:cNvSpPr txBox="1">
            <a:spLocks noGrp="1"/>
          </p:cNvSpPr>
          <p:nvPr>
            <p:ph type="body" idx="1"/>
          </p:nvPr>
        </p:nvSpPr>
        <p:spPr>
          <a:xfrm>
            <a:off x="329875" y="1305575"/>
            <a:ext cx="4584000" cy="36150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b="1"/>
              <a:t>Review Mission 2</a:t>
            </a:r>
            <a:endParaRPr/>
          </a:p>
          <a:p>
            <a:pPr marL="457200" lvl="0" indent="-381000" algn="l" rtl="0">
              <a:spcBef>
                <a:spcPts val="1200"/>
              </a:spcBef>
              <a:spcAft>
                <a:spcPts val="0"/>
              </a:spcAft>
              <a:buSzPts val="2400"/>
              <a:buChar char="●"/>
            </a:pPr>
            <a:r>
              <a:rPr lang="en"/>
              <a:t>Open your program from </a:t>
            </a:r>
            <a:br>
              <a:rPr lang="en"/>
            </a:br>
            <a:r>
              <a:rPr lang="en"/>
              <a:t>Mission 2</a:t>
            </a:r>
            <a:endParaRPr/>
          </a:p>
          <a:p>
            <a:pPr marL="914400" lvl="1" indent="-361435" algn="l" rtl="0">
              <a:spcBef>
                <a:spcPts val="0"/>
              </a:spcBef>
              <a:spcAft>
                <a:spcPts val="0"/>
              </a:spcAft>
              <a:buSzPts val="2092"/>
              <a:buChar char="○"/>
            </a:pPr>
            <a:r>
              <a:rPr lang="en" sz="2091"/>
              <a:t>What does the program do?</a:t>
            </a:r>
            <a:endParaRPr sz="2091"/>
          </a:p>
          <a:p>
            <a:pPr marL="914400" lvl="1" indent="-361435" algn="l" rtl="0">
              <a:spcBef>
                <a:spcPts val="0"/>
              </a:spcBef>
              <a:spcAft>
                <a:spcPts val="0"/>
              </a:spcAft>
              <a:buSzPts val="2092"/>
              <a:buChar char="○"/>
            </a:pPr>
            <a:r>
              <a:rPr lang="en" sz="2091"/>
              <a:t>What skills were used or concepts learned?</a:t>
            </a:r>
            <a:endParaRPr sz="2091"/>
          </a:p>
          <a:p>
            <a:pPr marL="0" lvl="0" indent="0" algn="l" rtl="0">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61435" algn="l" rtl="0">
              <a:spcBef>
                <a:spcPts val="1200"/>
              </a:spcBef>
              <a:spcAft>
                <a:spcPts val="0"/>
              </a:spcAft>
              <a:buSzPts val="2092"/>
              <a:buChar char="●"/>
            </a:pPr>
            <a:r>
              <a:rPr lang="en" sz="2091"/>
              <a:t>Fill out the information in the Planning Guide for</a:t>
            </a:r>
            <a:r>
              <a:rPr lang="en" sz="2091" b="1"/>
              <a:t> Step 1</a:t>
            </a:r>
            <a:endParaRPr sz="2091" b="1"/>
          </a:p>
        </p:txBody>
      </p:sp>
      <p:pic>
        <p:nvPicPr>
          <p:cNvPr id="84" name="Google Shape;84;p16"/>
          <p:cNvPicPr preferRelativeResize="0"/>
          <p:nvPr/>
        </p:nvPicPr>
        <p:blipFill>
          <a:blip r:embed="rId3">
            <a:alphaModFix/>
          </a:blip>
          <a:stretch>
            <a:fillRect/>
          </a:stretch>
        </p:blipFill>
        <p:spPr>
          <a:xfrm>
            <a:off x="4869075" y="1390800"/>
            <a:ext cx="2694550" cy="259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body" idx="1"/>
          </p:nvPr>
        </p:nvSpPr>
        <p:spPr>
          <a:xfrm>
            <a:off x="426100" y="-25925"/>
            <a:ext cx="3957900" cy="1464600"/>
          </a:xfrm>
          <a:prstGeom prst="rect">
            <a:avLst/>
          </a:prstGeom>
        </p:spPr>
        <p:txBody>
          <a:bodyPr spcFirstLastPara="1" wrap="square" lIns="91425" tIns="91425" rIns="91425" bIns="91425" anchor="t" anchorCtr="0">
            <a:normAutofit fontScale="47500" lnSpcReduction="10000"/>
          </a:bodyPr>
          <a:lstStyle/>
          <a:p>
            <a:pPr marL="0" lvl="0" indent="0" algn="l" rtl="0">
              <a:spcBef>
                <a:spcPts val="0"/>
              </a:spcBef>
              <a:spcAft>
                <a:spcPts val="0"/>
              </a:spcAft>
              <a:buNone/>
            </a:pPr>
            <a:r>
              <a:rPr lang="en" sz="13050">
                <a:latin typeface="Alegreya Black"/>
                <a:ea typeface="Alegreya Black"/>
                <a:cs typeface="Alegreya Black"/>
                <a:sym typeface="Alegreya Black"/>
              </a:rPr>
              <a:t>Step #1</a:t>
            </a:r>
            <a:endParaRPr sz="13050">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90" name="Google Shape;90;p17"/>
          <p:cNvSpPr txBox="1">
            <a:spLocks noGrp="1"/>
          </p:cNvSpPr>
          <p:nvPr>
            <p:ph type="body" idx="1"/>
          </p:nvPr>
        </p:nvSpPr>
        <p:spPr>
          <a:xfrm>
            <a:off x="329875" y="1051700"/>
            <a:ext cx="3720900" cy="3868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n" b="1"/>
              <a:t>Review Mission 3</a:t>
            </a:r>
            <a:endParaRPr/>
          </a:p>
          <a:p>
            <a:pPr marL="457200" lvl="0" indent="-346710" algn="l" rtl="0">
              <a:spcBef>
                <a:spcPts val="1200"/>
              </a:spcBef>
              <a:spcAft>
                <a:spcPts val="0"/>
              </a:spcAft>
              <a:buSzPct val="100000"/>
              <a:buChar char="●"/>
            </a:pPr>
            <a:r>
              <a:rPr lang="en"/>
              <a:t>Open your programs from </a:t>
            </a:r>
            <a:br>
              <a:rPr lang="en"/>
            </a:br>
            <a:r>
              <a:rPr lang="en"/>
              <a:t>Mission 3</a:t>
            </a:r>
            <a:endParaRPr/>
          </a:p>
          <a:p>
            <a:pPr marL="914400" lvl="1" indent="-331547" algn="l" rtl="0">
              <a:spcBef>
                <a:spcPts val="0"/>
              </a:spcBef>
              <a:spcAft>
                <a:spcPts val="0"/>
              </a:spcAft>
              <a:buSzPct val="100000"/>
              <a:buChar char="○"/>
            </a:pPr>
            <a:r>
              <a:rPr lang="en" sz="2091"/>
              <a:t>CylcleLEDs</a:t>
            </a:r>
            <a:endParaRPr sz="2091"/>
          </a:p>
          <a:p>
            <a:pPr marL="914400" lvl="1" indent="-331547" algn="l" rtl="0">
              <a:spcBef>
                <a:spcPts val="0"/>
              </a:spcBef>
              <a:spcAft>
                <a:spcPts val="0"/>
              </a:spcAft>
              <a:buSzPct val="100000"/>
              <a:buChar char="○"/>
            </a:pPr>
            <a:r>
              <a:rPr lang="en" sz="2091"/>
              <a:t>Melody</a:t>
            </a:r>
            <a:endParaRPr sz="2091"/>
          </a:p>
          <a:p>
            <a:pPr marL="914400" lvl="1" indent="-331547" algn="l" rtl="0">
              <a:spcBef>
                <a:spcPts val="0"/>
              </a:spcBef>
              <a:spcAft>
                <a:spcPts val="0"/>
              </a:spcAft>
              <a:buSzPct val="100000"/>
              <a:buChar char="○"/>
            </a:pPr>
            <a:r>
              <a:rPr lang="en" sz="2091"/>
              <a:t>SkyLights</a:t>
            </a:r>
            <a:endParaRPr sz="2091"/>
          </a:p>
          <a:p>
            <a:pPr marL="914400" lvl="1" indent="-331547" algn="l" rtl="0">
              <a:spcBef>
                <a:spcPts val="0"/>
              </a:spcBef>
              <a:spcAft>
                <a:spcPts val="0"/>
              </a:spcAft>
              <a:buSzPct val="100000"/>
              <a:buChar char="○"/>
            </a:pPr>
            <a:r>
              <a:rPr lang="en" sz="2091"/>
              <a:t>RunningLights</a:t>
            </a:r>
            <a:endParaRPr sz="2091"/>
          </a:p>
          <a:p>
            <a:pPr marL="0" lvl="0" indent="0" algn="l" rtl="0">
              <a:spcBef>
                <a:spcPts val="1200"/>
              </a:spcBef>
              <a:spcAft>
                <a:spcPts val="0"/>
              </a:spcAft>
              <a:buNone/>
            </a:pPr>
            <a:r>
              <a:rPr lang="en" sz="2091" b="1">
                <a:solidFill>
                  <a:srgbClr val="4EB748"/>
                </a:solidFill>
                <a:latin typeface="Montserrat"/>
                <a:ea typeface="Montserrat"/>
                <a:cs typeface="Montserrat"/>
                <a:sym typeface="Montserrat"/>
              </a:rPr>
              <a:t>DO THIS:</a:t>
            </a:r>
            <a:endParaRPr sz="2091" b="1">
              <a:solidFill>
                <a:srgbClr val="4EB748"/>
              </a:solidFill>
              <a:latin typeface="Montserrat"/>
              <a:ea typeface="Montserrat"/>
              <a:cs typeface="Montserrat"/>
              <a:sym typeface="Montserrat"/>
            </a:endParaRPr>
          </a:p>
          <a:p>
            <a:pPr marL="457200" lvl="0" indent="-331547" algn="l" rtl="0">
              <a:spcBef>
                <a:spcPts val="1200"/>
              </a:spcBef>
              <a:spcAft>
                <a:spcPts val="0"/>
              </a:spcAft>
              <a:buSzPct val="100000"/>
              <a:buChar char="●"/>
            </a:pPr>
            <a:r>
              <a:rPr lang="en" sz="2091"/>
              <a:t>Fill out the information in the Planning Guide for</a:t>
            </a:r>
            <a:r>
              <a:rPr lang="en" sz="2091" b="1"/>
              <a:t> Step 1</a:t>
            </a:r>
            <a:endParaRPr sz="2091" b="1"/>
          </a:p>
          <a:p>
            <a:pPr marL="914400" lvl="1" indent="-331547" algn="l" rtl="0">
              <a:spcBef>
                <a:spcPts val="0"/>
              </a:spcBef>
              <a:spcAft>
                <a:spcPts val="0"/>
              </a:spcAft>
              <a:buSzPct val="100000"/>
              <a:buChar char="○"/>
            </a:pPr>
            <a:r>
              <a:rPr lang="en" sz="2091"/>
              <a:t>What do the programs do?</a:t>
            </a:r>
            <a:endParaRPr sz="2091"/>
          </a:p>
          <a:p>
            <a:pPr marL="914400" lvl="1" indent="-331547" algn="l" rtl="0">
              <a:spcBef>
                <a:spcPts val="0"/>
              </a:spcBef>
              <a:spcAft>
                <a:spcPts val="0"/>
              </a:spcAft>
              <a:buSzPct val="100000"/>
              <a:buChar char="○"/>
            </a:pPr>
            <a:r>
              <a:rPr lang="en" sz="2091"/>
              <a:t>What skills were used or concepts learned?</a:t>
            </a:r>
            <a:endParaRPr sz="2091" b="1"/>
          </a:p>
        </p:txBody>
      </p:sp>
      <p:pic>
        <p:nvPicPr>
          <p:cNvPr id="91" name="Google Shape;91;p17"/>
          <p:cNvPicPr preferRelativeResize="0"/>
          <p:nvPr/>
        </p:nvPicPr>
        <p:blipFill>
          <a:blip r:embed="rId3">
            <a:alphaModFix/>
          </a:blip>
          <a:stretch>
            <a:fillRect/>
          </a:stretch>
        </p:blipFill>
        <p:spPr>
          <a:xfrm>
            <a:off x="6491000" y="1910250"/>
            <a:ext cx="2500175" cy="2717550"/>
          </a:xfrm>
          <a:prstGeom prst="rect">
            <a:avLst/>
          </a:prstGeom>
          <a:noFill/>
          <a:ln>
            <a:noFill/>
          </a:ln>
        </p:spPr>
      </p:pic>
      <p:pic>
        <p:nvPicPr>
          <p:cNvPr id="92" name="Google Shape;92;p17"/>
          <p:cNvPicPr preferRelativeResize="0"/>
          <p:nvPr/>
        </p:nvPicPr>
        <p:blipFill>
          <a:blip r:embed="rId4">
            <a:alphaModFix/>
          </a:blip>
          <a:stretch>
            <a:fillRect/>
          </a:stretch>
        </p:blipFill>
        <p:spPr>
          <a:xfrm>
            <a:off x="6510000" y="439975"/>
            <a:ext cx="2462175" cy="1343000"/>
          </a:xfrm>
          <a:prstGeom prst="rect">
            <a:avLst/>
          </a:prstGeom>
          <a:noFill/>
          <a:ln>
            <a:noFill/>
          </a:ln>
        </p:spPr>
      </p:pic>
      <p:pic>
        <p:nvPicPr>
          <p:cNvPr id="93" name="Google Shape;93;p17"/>
          <p:cNvPicPr preferRelativeResize="0"/>
          <p:nvPr/>
        </p:nvPicPr>
        <p:blipFill>
          <a:blip r:embed="rId5">
            <a:alphaModFix/>
          </a:blip>
          <a:stretch>
            <a:fillRect/>
          </a:stretch>
        </p:blipFill>
        <p:spPr>
          <a:xfrm>
            <a:off x="3687549" y="129700"/>
            <a:ext cx="1684566" cy="3868800"/>
          </a:xfrm>
          <a:prstGeom prst="rect">
            <a:avLst/>
          </a:prstGeom>
          <a:noFill/>
          <a:ln>
            <a:noFill/>
          </a:ln>
        </p:spPr>
      </p:pic>
      <p:pic>
        <p:nvPicPr>
          <p:cNvPr id="94" name="Google Shape;94;p17"/>
          <p:cNvPicPr preferRelativeResize="0"/>
          <p:nvPr/>
        </p:nvPicPr>
        <p:blipFill>
          <a:blip r:embed="rId6">
            <a:alphaModFix/>
          </a:blip>
          <a:stretch>
            <a:fillRect/>
          </a:stretch>
        </p:blipFill>
        <p:spPr>
          <a:xfrm>
            <a:off x="4545900" y="1438675"/>
            <a:ext cx="1802200" cy="32317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body" idx="1"/>
          </p:nvPr>
        </p:nvSpPr>
        <p:spPr>
          <a:xfrm>
            <a:off x="446950" y="38300"/>
            <a:ext cx="36873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a:t>
            </a:r>
            <a:endParaRPr sz="62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0" name="Google Shape;100;p18"/>
          <p:cNvSpPr txBox="1"/>
          <p:nvPr/>
        </p:nvSpPr>
        <p:spPr>
          <a:xfrm>
            <a:off x="517200" y="1211375"/>
            <a:ext cx="4909800" cy="373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Brainstorm ideas</a:t>
            </a:r>
            <a:endParaRPr sz="2400" b="1">
              <a:solidFill>
                <a:srgbClr val="0000FF"/>
              </a:solidFill>
              <a:latin typeface="Calibri"/>
              <a:ea typeface="Calibri"/>
              <a:cs typeface="Calibri"/>
              <a:sym typeface="Calibri"/>
            </a:endParaRPr>
          </a:p>
          <a:p>
            <a:pPr marL="457200" lvl="0" indent="-355600" algn="l" rtl="0">
              <a:spcBef>
                <a:spcPts val="1200"/>
              </a:spcBef>
              <a:spcAft>
                <a:spcPts val="0"/>
              </a:spcAft>
              <a:buClr>
                <a:schemeClr val="accent1"/>
              </a:buClr>
              <a:buSzPts val="2000"/>
              <a:buFont typeface="Calibri"/>
              <a:buChar char="●"/>
            </a:pPr>
            <a:r>
              <a:rPr lang="en" sz="2000">
                <a:solidFill>
                  <a:schemeClr val="accent1"/>
                </a:solidFill>
                <a:latin typeface="Calibri"/>
                <a:ea typeface="Calibri"/>
                <a:cs typeface="Calibri"/>
                <a:sym typeface="Calibri"/>
              </a:rPr>
              <a:t>Review the extensions from each mission. Apply an idea from the extension to a different setting.</a:t>
            </a:r>
            <a:endParaRPr sz="2000">
              <a:solidFill>
                <a:schemeClr val="accent1"/>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Read through remix suggestions on the following slides. </a:t>
            </a:r>
            <a:endParaRPr sz="2091">
              <a:solidFill>
                <a:srgbClr val="434343"/>
              </a:solidFill>
              <a:latin typeface="Calibri"/>
              <a:ea typeface="Calibri"/>
              <a:cs typeface="Calibri"/>
              <a:sym typeface="Calibri"/>
            </a:endParaRPr>
          </a:p>
          <a:p>
            <a:pPr marL="457200" lvl="0" indent="-361435" algn="l" rtl="0">
              <a:lnSpc>
                <a:spcPct val="115000"/>
              </a:lnSpc>
              <a:spcBef>
                <a:spcPts val="0"/>
              </a:spcBef>
              <a:spcAft>
                <a:spcPts val="0"/>
              </a:spcAft>
              <a:buClr>
                <a:srgbClr val="434343"/>
              </a:buClr>
              <a:buSzPts val="2092"/>
              <a:buFont typeface="Calibri"/>
              <a:buChar char="●"/>
            </a:pPr>
            <a:r>
              <a:rPr lang="en" sz="2091">
                <a:solidFill>
                  <a:srgbClr val="434343"/>
                </a:solidFill>
                <a:latin typeface="Calibri"/>
                <a:ea typeface="Calibri"/>
                <a:cs typeface="Calibri"/>
                <a:sym typeface="Calibri"/>
              </a:rPr>
              <a:t>You can use any of these ideas or come up with your own.</a:t>
            </a:r>
            <a:endParaRPr sz="2091">
              <a:solidFill>
                <a:srgbClr val="434343"/>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01" name="Google Shape;101;p18"/>
          <p:cNvPicPr preferRelativeResize="0"/>
          <p:nvPr/>
        </p:nvPicPr>
        <p:blipFill rotWithShape="1">
          <a:blip r:embed="rId3">
            <a:alphaModFix/>
          </a:blip>
          <a:srcRect l="23236"/>
          <a:stretch/>
        </p:blipFill>
        <p:spPr>
          <a:xfrm>
            <a:off x="5941225" y="1211375"/>
            <a:ext cx="2940249" cy="2553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07" name="Google Shape;107;p19"/>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Mission Extensions</a:t>
            </a:r>
            <a:endParaRPr sz="2400" b="1">
              <a:solidFill>
                <a:srgbClr val="0000FF"/>
              </a:solidFill>
              <a:latin typeface="Calibri"/>
              <a:ea typeface="Calibri"/>
              <a:cs typeface="Calibri"/>
              <a:sym typeface="Calibri"/>
            </a:endParaRPr>
          </a:p>
          <a:p>
            <a:pPr marL="457200" lvl="0" indent="-355600" algn="l" rtl="0">
              <a:lnSpc>
                <a:spcPct val="115000"/>
              </a:lnSpc>
              <a:spcBef>
                <a:spcPts val="1200"/>
              </a:spcBef>
              <a:spcAft>
                <a:spcPts val="0"/>
              </a:spcAft>
              <a:buClr>
                <a:schemeClr val="dk2"/>
              </a:buClr>
              <a:buSzPts val="2000"/>
              <a:buFont typeface="Calibri"/>
              <a:buChar char="●"/>
            </a:pPr>
            <a:r>
              <a:rPr lang="en" sz="2000">
                <a:solidFill>
                  <a:schemeClr val="dk2"/>
                </a:solidFill>
                <a:latin typeface="Calibri"/>
                <a:ea typeface="Calibri"/>
                <a:cs typeface="Calibri"/>
                <a:sym typeface="Calibri"/>
              </a:rPr>
              <a:t>Mission 2: Use the blue LEDs to display a pattern by either turning some lights on and keeping some off, or using different levels of brightness.</a:t>
            </a:r>
            <a:endParaRPr sz="2000">
              <a:solidFill>
                <a:schemeClr val="dk2"/>
              </a:solidFill>
              <a:latin typeface="Calibri"/>
              <a:ea typeface="Calibri"/>
              <a:cs typeface="Calibri"/>
              <a:sym typeface="Calibri"/>
            </a:endParaRPr>
          </a:p>
          <a:p>
            <a:pPr marL="457200" lvl="0" indent="-355600" algn="l" rtl="0">
              <a:lnSpc>
                <a:spcPct val="115000"/>
              </a:lnSpc>
              <a:spcBef>
                <a:spcPts val="1000"/>
              </a:spcBef>
              <a:spcAft>
                <a:spcPts val="0"/>
              </a:spcAft>
              <a:buClr>
                <a:schemeClr val="dk2"/>
              </a:buClr>
              <a:buSzPts val="2000"/>
              <a:buFont typeface="Calibri"/>
              <a:buChar char="●"/>
            </a:pPr>
            <a:r>
              <a:rPr lang="en" sz="2000">
                <a:solidFill>
                  <a:schemeClr val="dk2"/>
                </a:solidFill>
                <a:latin typeface="Calibri"/>
                <a:ea typeface="Calibri"/>
                <a:cs typeface="Calibri"/>
                <a:sym typeface="Calibri"/>
              </a:rPr>
              <a:t>Mission 3: Use the blue LEDs and pixel LEDs to display a light show. Add music.</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328775" y="59150"/>
            <a:ext cx="5826000" cy="187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13" name="Google Shape;113;p20"/>
          <p:cNvSpPr txBox="1"/>
          <p:nvPr/>
        </p:nvSpPr>
        <p:spPr>
          <a:xfrm>
            <a:off x="328775" y="1158025"/>
            <a:ext cx="8296800" cy="333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Mild</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Cycle through all the blue LEDs and then the pixel LEDs. At the end of each cycle, play some notes.</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400" b="1">
                <a:solidFill>
                  <a:srgbClr val="0000FF"/>
                </a:solidFill>
                <a:latin typeface="Calibri"/>
                <a:ea typeface="Calibri"/>
                <a:cs typeface="Calibri"/>
                <a:sym typeface="Calibri"/>
              </a:rPr>
              <a:t>        Medium</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Play a song, and light up an LED with each note. Use the blue and pixel LEDs. For more of a challenge, use the same light with the same note each time it is played.</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14" name="Google Shape;114;p20"/>
          <p:cNvPicPr preferRelativeResize="0"/>
          <p:nvPr/>
        </p:nvPicPr>
        <p:blipFill>
          <a:blip r:embed="rId3">
            <a:alphaModFix/>
          </a:blip>
          <a:stretch>
            <a:fillRect/>
          </a:stretch>
        </p:blipFill>
        <p:spPr>
          <a:xfrm flipH="1">
            <a:off x="451775" y="1053300"/>
            <a:ext cx="226100" cy="785074"/>
          </a:xfrm>
          <a:prstGeom prst="rect">
            <a:avLst/>
          </a:prstGeom>
          <a:noFill/>
          <a:ln>
            <a:noFill/>
          </a:ln>
        </p:spPr>
      </p:pic>
      <p:pic>
        <p:nvPicPr>
          <p:cNvPr id="115" name="Google Shape;115;p20"/>
          <p:cNvPicPr preferRelativeResize="0"/>
          <p:nvPr/>
        </p:nvPicPr>
        <p:blipFill>
          <a:blip r:embed="rId3">
            <a:alphaModFix/>
          </a:blip>
          <a:stretch>
            <a:fillRect/>
          </a:stretch>
        </p:blipFill>
        <p:spPr>
          <a:xfrm flipH="1">
            <a:off x="451775" y="2432587"/>
            <a:ext cx="226100" cy="785074"/>
          </a:xfrm>
          <a:prstGeom prst="rect">
            <a:avLst/>
          </a:prstGeom>
          <a:noFill/>
          <a:ln>
            <a:noFill/>
          </a:ln>
        </p:spPr>
      </p:pic>
      <p:pic>
        <p:nvPicPr>
          <p:cNvPr id="116" name="Google Shape;116;p20"/>
          <p:cNvPicPr preferRelativeResize="0"/>
          <p:nvPr/>
        </p:nvPicPr>
        <p:blipFill>
          <a:blip r:embed="rId3">
            <a:alphaModFix/>
          </a:blip>
          <a:stretch>
            <a:fillRect/>
          </a:stretch>
        </p:blipFill>
        <p:spPr>
          <a:xfrm flipH="1">
            <a:off x="680375" y="2432587"/>
            <a:ext cx="226100" cy="785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body" idx="1"/>
          </p:nvPr>
        </p:nvSpPr>
        <p:spPr>
          <a:xfrm>
            <a:off x="317075" y="0"/>
            <a:ext cx="5826000" cy="1392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6200">
                <a:solidFill>
                  <a:srgbClr val="0000FF"/>
                </a:solidFill>
                <a:latin typeface="Alegreya Black"/>
                <a:ea typeface="Alegreya Black"/>
                <a:cs typeface="Alegreya Black"/>
                <a:sym typeface="Alegreya Black"/>
              </a:rPr>
              <a:t>Step #2 </a:t>
            </a:r>
            <a:r>
              <a:rPr lang="en" sz="3600">
                <a:solidFill>
                  <a:srgbClr val="0000FF"/>
                </a:solidFill>
                <a:latin typeface="Alegreya Black"/>
                <a:ea typeface="Alegreya Black"/>
                <a:cs typeface="Alegreya Black"/>
                <a:sym typeface="Alegreya Black"/>
              </a:rPr>
              <a:t>Remix Ideas</a:t>
            </a:r>
            <a:endParaRPr sz="3600">
              <a:solidFill>
                <a:srgbClr val="0000FF"/>
              </a:solidFill>
              <a:latin typeface="Alegreya Black"/>
              <a:ea typeface="Alegreya Black"/>
              <a:cs typeface="Alegreya Black"/>
              <a:sym typeface="Alegreya Black"/>
            </a:endParaRPr>
          </a:p>
          <a:p>
            <a:pPr marL="0" lvl="0" indent="0" algn="l" rtl="0">
              <a:spcBef>
                <a:spcPts val="1200"/>
              </a:spcBef>
              <a:spcAft>
                <a:spcPts val="1200"/>
              </a:spcAft>
              <a:buNone/>
            </a:pPr>
            <a:endParaRPr sz="1800"/>
          </a:p>
        </p:txBody>
      </p:sp>
      <p:sp>
        <p:nvSpPr>
          <p:cNvPr id="122" name="Google Shape;122;p21"/>
          <p:cNvSpPr txBox="1"/>
          <p:nvPr/>
        </p:nvSpPr>
        <p:spPr>
          <a:xfrm>
            <a:off x="413300" y="1035650"/>
            <a:ext cx="8554200" cy="334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 2-3 minute light show. Light up the blue and pixel LEDs with different brightness or colors with timing to last 2 to 3 minutes. Add in sound either between light displays or during light displays.</a:t>
            </a: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400" b="1">
                <a:solidFill>
                  <a:srgbClr val="0000FF"/>
                </a:solidFill>
                <a:latin typeface="Calibri"/>
                <a:ea typeface="Calibri"/>
                <a:cs typeface="Calibri"/>
                <a:sym typeface="Calibri"/>
              </a:rPr>
              <a:t>      Spicy</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r>
              <a:rPr lang="en" sz="2000">
                <a:solidFill>
                  <a:schemeClr val="dk2"/>
                </a:solidFill>
                <a:latin typeface="Calibri"/>
                <a:ea typeface="Calibri"/>
                <a:cs typeface="Calibri"/>
                <a:sym typeface="Calibri"/>
              </a:rPr>
              <a:t>Create a fireworks display. Use the blue LEDs as the fuses, and play sounds during the burning. Then use the LEDs to simulate fireworks in the sky. Add more sounds for the fireworks.</a:t>
            </a:r>
            <a:endParaRPr sz="2400" b="1">
              <a:solidFill>
                <a:srgbClr val="0000FF"/>
              </a:solidFill>
              <a:latin typeface="Calibri"/>
              <a:ea typeface="Calibri"/>
              <a:cs typeface="Calibri"/>
              <a:sym typeface="Calibri"/>
            </a:endParaRPr>
          </a:p>
          <a:p>
            <a:pPr marL="0" lvl="0" indent="0" algn="l" rtl="0">
              <a:lnSpc>
                <a:spcPct val="115000"/>
              </a:lnSpc>
              <a:spcBef>
                <a:spcPts val="1200"/>
              </a:spcBef>
              <a:spcAft>
                <a:spcPts val="0"/>
              </a:spcAft>
              <a:buClr>
                <a:schemeClr val="dk2"/>
              </a:buClr>
              <a:buSzPts val="1100"/>
              <a:buFont typeface="Arial"/>
              <a:buNone/>
            </a:pPr>
            <a:endParaRPr sz="2000">
              <a:solidFill>
                <a:schemeClr val="dk2"/>
              </a:solidFill>
              <a:latin typeface="Calibri"/>
              <a:ea typeface="Calibri"/>
              <a:cs typeface="Calibri"/>
              <a:sym typeface="Calibri"/>
            </a:endParaRPr>
          </a:p>
          <a:p>
            <a:pPr marL="0" lvl="0" indent="0" algn="l" rtl="0">
              <a:lnSpc>
                <a:spcPct val="115000"/>
              </a:lnSpc>
              <a:spcBef>
                <a:spcPts val="1200"/>
              </a:spcBef>
              <a:spcAft>
                <a:spcPts val="1200"/>
              </a:spcAft>
              <a:buNone/>
            </a:pPr>
            <a:endParaRPr sz="2091">
              <a:solidFill>
                <a:srgbClr val="434343"/>
              </a:solidFill>
              <a:latin typeface="Calibri"/>
              <a:ea typeface="Calibri"/>
              <a:cs typeface="Calibri"/>
              <a:sym typeface="Calibri"/>
            </a:endParaRPr>
          </a:p>
        </p:txBody>
      </p:sp>
      <p:pic>
        <p:nvPicPr>
          <p:cNvPr id="123" name="Google Shape;123;p21"/>
          <p:cNvPicPr preferRelativeResize="0"/>
          <p:nvPr/>
        </p:nvPicPr>
        <p:blipFill>
          <a:blip r:embed="rId3">
            <a:alphaModFix/>
          </a:blip>
          <a:stretch>
            <a:fillRect/>
          </a:stretch>
        </p:blipFill>
        <p:spPr>
          <a:xfrm flipH="1">
            <a:off x="413300" y="947700"/>
            <a:ext cx="226100" cy="785074"/>
          </a:xfrm>
          <a:prstGeom prst="rect">
            <a:avLst/>
          </a:prstGeom>
          <a:noFill/>
          <a:ln>
            <a:noFill/>
          </a:ln>
        </p:spPr>
      </p:pic>
      <p:pic>
        <p:nvPicPr>
          <p:cNvPr id="124" name="Google Shape;124;p21"/>
          <p:cNvPicPr preferRelativeResize="0"/>
          <p:nvPr/>
        </p:nvPicPr>
        <p:blipFill>
          <a:blip r:embed="rId3">
            <a:alphaModFix/>
          </a:blip>
          <a:stretch>
            <a:fillRect/>
          </a:stretch>
        </p:blipFill>
        <p:spPr>
          <a:xfrm flipH="1">
            <a:off x="635050" y="947700"/>
            <a:ext cx="226100" cy="785074"/>
          </a:xfrm>
          <a:prstGeom prst="rect">
            <a:avLst/>
          </a:prstGeom>
          <a:noFill/>
          <a:ln>
            <a:noFill/>
          </a:ln>
        </p:spPr>
      </p:pic>
      <p:pic>
        <p:nvPicPr>
          <p:cNvPr id="125" name="Google Shape;125;p21"/>
          <p:cNvPicPr preferRelativeResize="0"/>
          <p:nvPr/>
        </p:nvPicPr>
        <p:blipFill>
          <a:blip r:embed="rId3">
            <a:alphaModFix/>
          </a:blip>
          <a:stretch>
            <a:fillRect/>
          </a:stretch>
        </p:blipFill>
        <p:spPr>
          <a:xfrm flipH="1">
            <a:off x="249375" y="947700"/>
            <a:ext cx="226100" cy="785074"/>
          </a:xfrm>
          <a:prstGeom prst="rect">
            <a:avLst/>
          </a:prstGeom>
          <a:noFill/>
          <a:ln>
            <a:noFill/>
          </a:ln>
        </p:spPr>
      </p:pic>
      <p:pic>
        <p:nvPicPr>
          <p:cNvPr id="126" name="Google Shape;126;p21"/>
          <p:cNvPicPr preferRelativeResize="0"/>
          <p:nvPr/>
        </p:nvPicPr>
        <p:blipFill>
          <a:blip r:embed="rId3">
            <a:alphaModFix/>
          </a:blip>
          <a:stretch>
            <a:fillRect/>
          </a:stretch>
        </p:blipFill>
        <p:spPr>
          <a:xfrm flipH="1">
            <a:off x="404800" y="2776250"/>
            <a:ext cx="226100" cy="785074"/>
          </a:xfrm>
          <a:prstGeom prst="rect">
            <a:avLst/>
          </a:prstGeom>
          <a:noFill/>
          <a:ln>
            <a:noFill/>
          </a:ln>
        </p:spPr>
      </p:pic>
      <p:pic>
        <p:nvPicPr>
          <p:cNvPr id="127" name="Google Shape;127;p21"/>
          <p:cNvPicPr preferRelativeResize="0"/>
          <p:nvPr/>
        </p:nvPicPr>
        <p:blipFill>
          <a:blip r:embed="rId3">
            <a:alphaModFix/>
          </a:blip>
          <a:stretch>
            <a:fillRect/>
          </a:stretch>
        </p:blipFill>
        <p:spPr>
          <a:xfrm flipH="1">
            <a:off x="626550" y="2776250"/>
            <a:ext cx="226100" cy="785074"/>
          </a:xfrm>
          <a:prstGeom prst="rect">
            <a:avLst/>
          </a:prstGeom>
          <a:noFill/>
          <a:ln>
            <a:noFill/>
          </a:ln>
        </p:spPr>
      </p:pic>
      <p:pic>
        <p:nvPicPr>
          <p:cNvPr id="128" name="Google Shape;128;p21"/>
          <p:cNvPicPr preferRelativeResize="0"/>
          <p:nvPr/>
        </p:nvPicPr>
        <p:blipFill>
          <a:blip r:embed="rId3">
            <a:alphaModFix/>
          </a:blip>
          <a:stretch>
            <a:fillRect/>
          </a:stretch>
        </p:blipFill>
        <p:spPr>
          <a:xfrm flipH="1">
            <a:off x="240875" y="2776250"/>
            <a:ext cx="226100" cy="785074"/>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870</Words>
  <Application>Microsoft Office PowerPoint</Application>
  <PresentationFormat>On-screen Show (16:9)</PresentationFormat>
  <Paragraphs>110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Alegreya Black</vt:lpstr>
      <vt:lpstr>Source Sans Pro</vt:lpstr>
      <vt:lpstr>Calibri</vt:lpstr>
      <vt:lpstr>Alegreya ExtraBold</vt:lpstr>
      <vt:lpstr>Montserrat</vt:lpstr>
      <vt:lpstr>Arial</vt:lpstr>
      <vt:lpstr>Raleway</vt:lpstr>
      <vt:lpstr>Plum</vt:lpstr>
      <vt:lpstr>CodeAIR Unit 1 Remix </vt:lpstr>
      <vt:lpstr>Time for a project remix!</vt:lpstr>
      <vt:lpstr>Project Remix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now you have your own remix!</vt:lpstr>
      <vt:lpstr>Mission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Jill Jones</cp:lastModifiedBy>
  <cp:revision>1</cp:revision>
  <dcterms:modified xsi:type="dcterms:W3CDTF">2025-01-24T04:59:24Z</dcterms:modified>
</cp:coreProperties>
</file>